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67" r:id="rId2"/>
    <p:sldId id="258" r:id="rId3"/>
    <p:sldId id="264" r:id="rId4"/>
    <p:sldId id="265" r:id="rId5"/>
    <p:sldId id="269" r:id="rId6"/>
    <p:sldId id="266"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F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1" d="100"/>
          <a:sy n="41" d="100"/>
        </p:scale>
        <p:origin x="-142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E05EC0-A5AF-2C41-B0B5-5A9C3BC6F35A}" type="datetimeFigureOut">
              <a:rPr lang="en-US" smtClean="0"/>
              <a:pPr/>
              <a:t>5/29/13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A319D0-59A2-E649-A82B-0BCF40F8E87C}" type="slidenum">
              <a:rPr lang="en-US" smtClean="0"/>
              <a:pPr/>
              <a:t>‹#›</a:t>
            </a:fld>
            <a:endParaRPr lang="en-US"/>
          </a:p>
        </p:txBody>
      </p:sp>
    </p:spTree>
    <p:extLst>
      <p:ext uri="{BB962C8B-B14F-4D97-AF65-F5344CB8AC3E}">
        <p14:creationId xmlns:p14="http://schemas.microsoft.com/office/powerpoint/2010/main" val="32157008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1A8C61-9DB2-4122-ABE8-9E52138D6DB4}" type="slidenum">
              <a:rPr lang="en-US" smtClean="0"/>
              <a:pPr/>
              <a:t>1</a:t>
            </a:fld>
            <a:endParaRPr lang="en-US"/>
          </a:p>
        </p:txBody>
      </p:sp>
    </p:spTree>
    <p:extLst>
      <p:ext uri="{BB962C8B-B14F-4D97-AF65-F5344CB8AC3E}">
        <p14:creationId xmlns:p14="http://schemas.microsoft.com/office/powerpoint/2010/main" val="2859182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00A8BC-6653-A741-87D5-0F172ED441D7}" type="datetimeFigureOut">
              <a:rPr lang="en-US" smtClean="0"/>
              <a:pPr/>
              <a:t>5/29/13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00A8BC-6653-A741-87D5-0F172ED441D7}" type="datetimeFigureOut">
              <a:rPr lang="en-US" smtClean="0"/>
              <a:pPr/>
              <a:t>5/29/13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00A8BC-6653-A741-87D5-0F172ED441D7}" type="datetimeFigureOut">
              <a:rPr lang="en-US" smtClean="0"/>
              <a:pPr/>
              <a:t>5/29/13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0A8BC-6653-A741-87D5-0F172ED441D7}" type="datetimeFigureOut">
              <a:rPr lang="en-US" smtClean="0"/>
              <a:pPr/>
              <a:t>5/29/13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0A8BC-6653-A741-87D5-0F172ED441D7}" type="datetimeFigureOut">
              <a:rPr lang="en-US" smtClean="0"/>
              <a:pPr/>
              <a:t>5/29/13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0A8BC-6653-A741-87D5-0F172ED441D7}" type="datetimeFigureOut">
              <a:rPr lang="en-US" smtClean="0"/>
              <a:pPr/>
              <a:t>5/29/13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FA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0A8BC-6653-A741-87D5-0F172ED441D7}" type="datetimeFigureOut">
              <a:rPr lang="en-US" smtClean="0"/>
              <a:pPr/>
              <a:t>5/29/13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CAD8B0-09EB-C149-B474-5BD929E9E8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eb.stmath.com/entrance/microtc.html" TargetMode="Externa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31252" y="2793863"/>
            <a:ext cx="2505814" cy="769441"/>
          </a:xfrm>
          <a:prstGeom prst="rect">
            <a:avLst/>
          </a:prstGeom>
          <a:noFill/>
        </p:spPr>
        <p:txBody>
          <a:bodyPr wrap="none" rtlCol="0">
            <a:spAutoFit/>
          </a:bodyPr>
          <a:lstStyle/>
          <a:p>
            <a:r>
              <a:rPr lang="en-US" sz="4400" b="1" dirty="0" smtClean="0">
                <a:solidFill>
                  <a:srgbClr val="0070C0"/>
                </a:solidFill>
              </a:rPr>
              <a:t>Math Talk</a:t>
            </a:r>
            <a:endParaRPr lang="en-US" sz="4400" b="1" dirty="0">
              <a:solidFill>
                <a:srgbClr val="0070C0"/>
              </a:solidFill>
            </a:endParaRPr>
          </a:p>
        </p:txBody>
      </p:sp>
      <p:sp>
        <p:nvSpPr>
          <p:cNvPr id="5" name="Rectangle 4"/>
          <p:cNvSpPr/>
          <p:nvPr/>
        </p:nvSpPr>
        <p:spPr>
          <a:xfrm>
            <a:off x="152400" y="76200"/>
            <a:ext cx="8839200" cy="6629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Oval 5"/>
          <p:cNvSpPr/>
          <p:nvPr/>
        </p:nvSpPr>
        <p:spPr>
          <a:xfrm>
            <a:off x="3373508" y="2616209"/>
            <a:ext cx="2951092" cy="119379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Oval 6"/>
          <p:cNvSpPr/>
          <p:nvPr/>
        </p:nvSpPr>
        <p:spPr>
          <a:xfrm>
            <a:off x="363488" y="136417"/>
            <a:ext cx="8531129" cy="634751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extBox 15"/>
          <p:cNvSpPr txBox="1"/>
          <p:nvPr/>
        </p:nvSpPr>
        <p:spPr>
          <a:xfrm>
            <a:off x="1524000" y="840829"/>
            <a:ext cx="2667000" cy="954107"/>
          </a:xfrm>
          <a:prstGeom prst="rect">
            <a:avLst/>
          </a:prstGeom>
          <a:noFill/>
        </p:spPr>
        <p:txBody>
          <a:bodyPr wrap="square" rtlCol="0">
            <a:spAutoFit/>
          </a:bodyPr>
          <a:lstStyle/>
          <a:p>
            <a:pPr algn="ctr"/>
            <a:r>
              <a:rPr lang="en-US" sz="2800" b="1" dirty="0" smtClean="0"/>
              <a:t>Mental Math</a:t>
            </a:r>
          </a:p>
          <a:p>
            <a:pPr algn="ctr"/>
            <a:r>
              <a:rPr lang="en-US" sz="2800" b="1" dirty="0" smtClean="0"/>
              <a:t>Exercise</a:t>
            </a:r>
            <a:endParaRPr lang="en-US" sz="2800" b="1" dirty="0"/>
          </a:p>
        </p:txBody>
      </p:sp>
      <p:sp>
        <p:nvSpPr>
          <p:cNvPr id="17" name="TextBox 16"/>
          <p:cNvSpPr txBox="1"/>
          <p:nvPr/>
        </p:nvSpPr>
        <p:spPr>
          <a:xfrm>
            <a:off x="5200946" y="4235135"/>
            <a:ext cx="3200400" cy="954107"/>
          </a:xfrm>
          <a:prstGeom prst="rect">
            <a:avLst/>
          </a:prstGeom>
          <a:noFill/>
        </p:spPr>
        <p:txBody>
          <a:bodyPr wrap="square" rtlCol="0">
            <a:spAutoFit/>
          </a:bodyPr>
          <a:lstStyle/>
          <a:p>
            <a:pPr algn="ctr"/>
            <a:r>
              <a:rPr lang="en-US" sz="2800" b="1" dirty="0" smtClean="0"/>
              <a:t>Engage Through Signaling</a:t>
            </a:r>
            <a:endParaRPr lang="en-US" sz="2800" b="1" dirty="0"/>
          </a:p>
        </p:txBody>
      </p:sp>
      <p:sp>
        <p:nvSpPr>
          <p:cNvPr id="12" name="TextBox 11"/>
          <p:cNvSpPr txBox="1"/>
          <p:nvPr/>
        </p:nvSpPr>
        <p:spPr>
          <a:xfrm>
            <a:off x="581891" y="2179829"/>
            <a:ext cx="3200400" cy="954107"/>
          </a:xfrm>
          <a:prstGeom prst="rect">
            <a:avLst/>
          </a:prstGeom>
          <a:noFill/>
        </p:spPr>
        <p:txBody>
          <a:bodyPr wrap="square" rtlCol="0">
            <a:spAutoFit/>
          </a:bodyPr>
          <a:lstStyle/>
          <a:p>
            <a:pPr algn="ctr"/>
            <a:r>
              <a:rPr lang="en-US" sz="2800" b="1" dirty="0" smtClean="0"/>
              <a:t>Review Math Strategies</a:t>
            </a:r>
            <a:endParaRPr lang="en-US" sz="2800" b="1" dirty="0"/>
          </a:p>
        </p:txBody>
      </p:sp>
      <p:sp>
        <p:nvSpPr>
          <p:cNvPr id="13" name="TextBox 12"/>
          <p:cNvSpPr txBox="1"/>
          <p:nvPr/>
        </p:nvSpPr>
        <p:spPr>
          <a:xfrm>
            <a:off x="2757054" y="4483379"/>
            <a:ext cx="3200400" cy="1815882"/>
          </a:xfrm>
          <a:prstGeom prst="rect">
            <a:avLst/>
          </a:prstGeom>
          <a:noFill/>
        </p:spPr>
        <p:txBody>
          <a:bodyPr wrap="square" rtlCol="0">
            <a:spAutoFit/>
          </a:bodyPr>
          <a:lstStyle/>
          <a:p>
            <a:pPr algn="ctr"/>
            <a:r>
              <a:rPr lang="en-US" sz="2800" b="1" dirty="0" smtClean="0"/>
              <a:t>Explore Mathematical Connections and Relationships</a:t>
            </a:r>
            <a:endParaRPr lang="en-US" sz="2800" b="1" dirty="0"/>
          </a:p>
        </p:txBody>
      </p:sp>
      <p:sp>
        <p:nvSpPr>
          <p:cNvPr id="15" name="TextBox 14"/>
          <p:cNvSpPr txBox="1"/>
          <p:nvPr/>
        </p:nvSpPr>
        <p:spPr>
          <a:xfrm>
            <a:off x="479343" y="3758082"/>
            <a:ext cx="3200400" cy="954107"/>
          </a:xfrm>
          <a:prstGeom prst="rect">
            <a:avLst/>
          </a:prstGeom>
          <a:noFill/>
        </p:spPr>
        <p:txBody>
          <a:bodyPr wrap="square" rtlCol="0">
            <a:spAutoFit/>
          </a:bodyPr>
          <a:lstStyle/>
          <a:p>
            <a:pPr algn="ctr"/>
            <a:r>
              <a:rPr lang="en-US" sz="2800" b="1" dirty="0" smtClean="0"/>
              <a:t>Construct Viable Arguments</a:t>
            </a:r>
            <a:endParaRPr lang="en-US" sz="2800" b="1" dirty="0"/>
          </a:p>
        </p:txBody>
      </p:sp>
      <p:sp>
        <p:nvSpPr>
          <p:cNvPr id="19" name="TextBox 18"/>
          <p:cNvSpPr txBox="1"/>
          <p:nvPr/>
        </p:nvSpPr>
        <p:spPr>
          <a:xfrm>
            <a:off x="6163837" y="2426112"/>
            <a:ext cx="3200400" cy="1384995"/>
          </a:xfrm>
          <a:prstGeom prst="rect">
            <a:avLst/>
          </a:prstGeom>
          <a:noFill/>
        </p:spPr>
        <p:txBody>
          <a:bodyPr wrap="square" rtlCol="0">
            <a:spAutoFit/>
          </a:bodyPr>
          <a:lstStyle/>
          <a:p>
            <a:pPr algn="ctr"/>
            <a:r>
              <a:rPr lang="en-US" sz="2800" b="1" dirty="0" smtClean="0"/>
              <a:t>Critique the Reasoning </a:t>
            </a:r>
          </a:p>
          <a:p>
            <a:pPr algn="ctr"/>
            <a:r>
              <a:rPr lang="en-US" sz="2800" b="1" dirty="0" smtClean="0"/>
              <a:t>of Others</a:t>
            </a:r>
            <a:endParaRPr lang="en-US" sz="2800" b="1" dirty="0"/>
          </a:p>
        </p:txBody>
      </p:sp>
      <p:sp>
        <p:nvSpPr>
          <p:cNvPr id="2" name="TextBox 1"/>
          <p:cNvSpPr txBox="1"/>
          <p:nvPr/>
        </p:nvSpPr>
        <p:spPr>
          <a:xfrm>
            <a:off x="7092246" y="146603"/>
            <a:ext cx="1802371" cy="646331"/>
          </a:xfrm>
          <a:prstGeom prst="rect">
            <a:avLst/>
          </a:prstGeom>
          <a:noFill/>
        </p:spPr>
        <p:txBody>
          <a:bodyPr wrap="none" rtlCol="0">
            <a:spAutoFit/>
          </a:bodyPr>
          <a:lstStyle/>
          <a:p>
            <a:pPr algn="r"/>
            <a:r>
              <a:rPr lang="en-US" b="1" dirty="0" smtClean="0">
                <a:solidFill>
                  <a:srgbClr val="FF0000"/>
                </a:solidFill>
              </a:rPr>
              <a:t>Develop Deeper </a:t>
            </a:r>
          </a:p>
          <a:p>
            <a:pPr algn="r"/>
            <a:r>
              <a:rPr lang="en-US" b="1" dirty="0" smtClean="0">
                <a:solidFill>
                  <a:srgbClr val="FF0000"/>
                </a:solidFill>
              </a:rPr>
              <a:t>Conceptual Skills</a:t>
            </a:r>
            <a:endParaRPr lang="en-US" b="1" dirty="0">
              <a:solidFill>
                <a:srgbClr val="FF0000"/>
              </a:solidFill>
            </a:endParaRPr>
          </a:p>
        </p:txBody>
      </p:sp>
      <p:sp>
        <p:nvSpPr>
          <p:cNvPr id="20" name="TextBox 19"/>
          <p:cNvSpPr txBox="1"/>
          <p:nvPr/>
        </p:nvSpPr>
        <p:spPr>
          <a:xfrm>
            <a:off x="4163291" y="651794"/>
            <a:ext cx="3200400" cy="1815882"/>
          </a:xfrm>
          <a:prstGeom prst="rect">
            <a:avLst/>
          </a:prstGeom>
          <a:noFill/>
        </p:spPr>
        <p:txBody>
          <a:bodyPr wrap="square" rtlCol="0">
            <a:spAutoFit/>
          </a:bodyPr>
          <a:lstStyle/>
          <a:p>
            <a:pPr algn="ctr"/>
            <a:r>
              <a:rPr lang="en-US" sz="2800" b="1" dirty="0" smtClean="0"/>
              <a:t>Use Mathematical Language to Share Different Strategies and Approaches</a:t>
            </a:r>
            <a:endParaRPr lang="en-US" sz="2800" b="1" dirty="0"/>
          </a:p>
        </p:txBody>
      </p:sp>
      <p:sp>
        <p:nvSpPr>
          <p:cNvPr id="21" name="TextBox 20"/>
          <p:cNvSpPr txBox="1"/>
          <p:nvPr/>
        </p:nvSpPr>
        <p:spPr>
          <a:xfrm>
            <a:off x="6792999" y="5976095"/>
            <a:ext cx="2146742" cy="646331"/>
          </a:xfrm>
          <a:prstGeom prst="rect">
            <a:avLst/>
          </a:prstGeom>
          <a:noFill/>
        </p:spPr>
        <p:txBody>
          <a:bodyPr wrap="none" rtlCol="0">
            <a:spAutoFit/>
          </a:bodyPr>
          <a:lstStyle/>
          <a:p>
            <a:pPr algn="r"/>
            <a:r>
              <a:rPr lang="en-US" b="1" dirty="0" smtClean="0">
                <a:solidFill>
                  <a:srgbClr val="FF0000"/>
                </a:solidFill>
              </a:rPr>
              <a:t>Promote Critical and</a:t>
            </a:r>
          </a:p>
          <a:p>
            <a:pPr algn="r"/>
            <a:r>
              <a:rPr lang="en-US" b="1" dirty="0" smtClean="0">
                <a:solidFill>
                  <a:srgbClr val="FF0000"/>
                </a:solidFill>
              </a:rPr>
              <a:t>Creative Thinking</a:t>
            </a:r>
            <a:endParaRPr lang="en-US" b="1" dirty="0">
              <a:solidFill>
                <a:srgbClr val="FF0000"/>
              </a:solidFill>
            </a:endParaRPr>
          </a:p>
        </p:txBody>
      </p:sp>
      <p:sp>
        <p:nvSpPr>
          <p:cNvPr id="22" name="TextBox 21"/>
          <p:cNvSpPr txBox="1"/>
          <p:nvPr/>
        </p:nvSpPr>
        <p:spPr>
          <a:xfrm>
            <a:off x="246044" y="5837596"/>
            <a:ext cx="2634824" cy="923330"/>
          </a:xfrm>
          <a:prstGeom prst="rect">
            <a:avLst/>
          </a:prstGeom>
          <a:noFill/>
        </p:spPr>
        <p:txBody>
          <a:bodyPr wrap="none" rtlCol="0">
            <a:spAutoFit/>
          </a:bodyPr>
          <a:lstStyle/>
          <a:p>
            <a:r>
              <a:rPr lang="en-US" b="1" dirty="0">
                <a:solidFill>
                  <a:srgbClr val="FF0000"/>
                </a:solidFill>
              </a:rPr>
              <a:t>D</a:t>
            </a:r>
            <a:r>
              <a:rPr lang="en-US" b="1" dirty="0" smtClean="0">
                <a:solidFill>
                  <a:srgbClr val="FF0000"/>
                </a:solidFill>
              </a:rPr>
              <a:t>evelop </a:t>
            </a:r>
            <a:r>
              <a:rPr lang="en-US" b="1" dirty="0">
                <a:solidFill>
                  <a:srgbClr val="FF0000"/>
                </a:solidFill>
              </a:rPr>
              <a:t>A</a:t>
            </a:r>
            <a:r>
              <a:rPr lang="en-US" b="1" dirty="0" smtClean="0">
                <a:solidFill>
                  <a:srgbClr val="FF0000"/>
                </a:solidFill>
              </a:rPr>
              <a:t>cademic </a:t>
            </a:r>
          </a:p>
          <a:p>
            <a:r>
              <a:rPr lang="en-US" b="1" dirty="0">
                <a:solidFill>
                  <a:srgbClr val="FF0000"/>
                </a:solidFill>
              </a:rPr>
              <a:t>V</a:t>
            </a:r>
            <a:r>
              <a:rPr lang="en-US" b="1" dirty="0" smtClean="0">
                <a:solidFill>
                  <a:srgbClr val="FF0000"/>
                </a:solidFill>
              </a:rPr>
              <a:t>ocabulary in Meaningful </a:t>
            </a:r>
          </a:p>
          <a:p>
            <a:r>
              <a:rPr lang="en-US" b="1" dirty="0">
                <a:solidFill>
                  <a:srgbClr val="FF0000"/>
                </a:solidFill>
              </a:rPr>
              <a:t>C</a:t>
            </a:r>
            <a:r>
              <a:rPr lang="en-US" b="1" dirty="0" smtClean="0">
                <a:solidFill>
                  <a:srgbClr val="FF0000"/>
                </a:solidFill>
              </a:rPr>
              <a:t>ontexts</a:t>
            </a:r>
            <a:endParaRPr lang="en-US" b="1" dirty="0">
              <a:solidFill>
                <a:srgbClr val="FF0000"/>
              </a:solidFill>
            </a:endParaRPr>
          </a:p>
        </p:txBody>
      </p:sp>
      <p:sp>
        <p:nvSpPr>
          <p:cNvPr id="18" name="TextBox 17"/>
          <p:cNvSpPr txBox="1"/>
          <p:nvPr/>
        </p:nvSpPr>
        <p:spPr>
          <a:xfrm>
            <a:off x="246044" y="173537"/>
            <a:ext cx="2281587" cy="646331"/>
          </a:xfrm>
          <a:prstGeom prst="rect">
            <a:avLst/>
          </a:prstGeom>
          <a:noFill/>
        </p:spPr>
        <p:txBody>
          <a:bodyPr wrap="none" rtlCol="0">
            <a:spAutoFit/>
          </a:bodyPr>
          <a:lstStyle/>
          <a:p>
            <a:r>
              <a:rPr lang="en-US" b="1" dirty="0" smtClean="0">
                <a:solidFill>
                  <a:srgbClr val="FF0000"/>
                </a:solidFill>
              </a:rPr>
              <a:t>Engage in Challenging </a:t>
            </a:r>
          </a:p>
          <a:p>
            <a:r>
              <a:rPr lang="en-US" b="1" dirty="0" smtClean="0">
                <a:solidFill>
                  <a:srgbClr val="FF0000"/>
                </a:solidFill>
              </a:rPr>
              <a:t>Tasks</a:t>
            </a:r>
            <a:endParaRPr lang="en-US" b="1" dirty="0">
              <a:solidFill>
                <a:srgbClr val="FF0000"/>
              </a:solidFill>
            </a:endParaRPr>
          </a:p>
        </p:txBody>
      </p:sp>
    </p:spTree>
    <p:extLst>
      <p:ext uri="{BB962C8B-B14F-4D97-AF65-F5344CB8AC3E}">
        <p14:creationId xmlns:p14="http://schemas.microsoft.com/office/powerpoint/2010/main" val="22969100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1000"/>
                                        <p:tgtEl>
                                          <p:spTgt spid="20"/>
                                        </p:tgtEl>
                                      </p:cBhvr>
                                    </p:animEffect>
                                    <p:anim calcmode="lin" valueType="num">
                                      <p:cBhvr>
                                        <p:cTn id="28" dur="1000" fill="hold"/>
                                        <p:tgtEl>
                                          <p:spTgt spid="20"/>
                                        </p:tgtEl>
                                        <p:attrNameLst>
                                          <p:attrName>ppt_x</p:attrName>
                                        </p:attrNameLst>
                                      </p:cBhvr>
                                      <p:tavLst>
                                        <p:tav tm="0">
                                          <p:val>
                                            <p:strVal val="#ppt_x"/>
                                          </p:val>
                                        </p:tav>
                                        <p:tav tm="100000">
                                          <p:val>
                                            <p:strVal val="#ppt_x"/>
                                          </p:val>
                                        </p:tav>
                                      </p:tavLst>
                                    </p:anim>
                                    <p:anim calcmode="lin" valueType="num">
                                      <p:cBhvr>
                                        <p:cTn id="2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1000"/>
                                        <p:tgtEl>
                                          <p:spTgt spid="13"/>
                                        </p:tgtEl>
                                      </p:cBhvr>
                                    </p:animEffect>
                                    <p:anim calcmode="lin" valueType="num">
                                      <p:cBhvr>
                                        <p:cTn id="49" dur="1000" fill="hold"/>
                                        <p:tgtEl>
                                          <p:spTgt spid="13"/>
                                        </p:tgtEl>
                                        <p:attrNameLst>
                                          <p:attrName>ppt_x</p:attrName>
                                        </p:attrNameLst>
                                      </p:cBhvr>
                                      <p:tavLst>
                                        <p:tav tm="0">
                                          <p:val>
                                            <p:strVal val="#ppt_x"/>
                                          </p:val>
                                        </p:tav>
                                        <p:tav tm="100000">
                                          <p:val>
                                            <p:strVal val="#ppt_x"/>
                                          </p:val>
                                        </p:tav>
                                      </p:tavLst>
                                    </p:anim>
                                    <p:anim calcmode="lin" valueType="num">
                                      <p:cBhvr>
                                        <p:cTn id="5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2" grpId="0"/>
      <p:bldP spid="13" grpId="0"/>
      <p:bldP spid="15" grpId="0"/>
      <p:bldP spid="19" grpId="0"/>
      <p:bldP spid="2" grpId="0"/>
      <p:bldP spid="20" grpId="0"/>
      <p:bldP spid="21" grpId="0"/>
      <p:bldP spid="22"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551" y="155011"/>
            <a:ext cx="6689665" cy="391414"/>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5934040" y="1358677"/>
            <a:ext cx="2570461" cy="646331"/>
          </a:xfrm>
          <a:prstGeom prst="rect">
            <a:avLst/>
          </a:prstGeom>
          <a:noFill/>
        </p:spPr>
        <p:txBody>
          <a:bodyPr wrap="square" rtlCol="0">
            <a:spAutoFit/>
          </a:bodyPr>
          <a:lstStyle/>
          <a:p>
            <a:pPr algn="ctr"/>
            <a:r>
              <a:rPr lang="en-US" sz="3600" b="1" dirty="0" err="1" smtClean="0">
                <a:solidFill>
                  <a:srgbClr val="FF6600"/>
                </a:solidFill>
              </a:rPr>
              <a:t>Jiji</a:t>
            </a:r>
            <a:r>
              <a:rPr lang="en-US" sz="3600" b="1" dirty="0" smtClean="0">
                <a:solidFill>
                  <a:srgbClr val="FF6600"/>
                </a:solidFill>
              </a:rPr>
              <a:t> Time</a:t>
            </a:r>
            <a:endParaRPr lang="en-US" sz="3600" b="1" dirty="0">
              <a:solidFill>
                <a:srgbClr val="FF6600"/>
              </a:solidFill>
            </a:endParaRPr>
          </a:p>
        </p:txBody>
      </p:sp>
      <p:sp>
        <p:nvSpPr>
          <p:cNvPr id="6" name="TextBox 5"/>
          <p:cNvSpPr txBox="1"/>
          <p:nvPr/>
        </p:nvSpPr>
        <p:spPr>
          <a:xfrm>
            <a:off x="487286" y="4024910"/>
            <a:ext cx="8115676" cy="1569660"/>
          </a:xfrm>
          <a:prstGeom prst="rect">
            <a:avLst/>
          </a:prstGeom>
          <a:noFill/>
        </p:spPr>
        <p:txBody>
          <a:bodyPr wrap="square" rtlCol="0">
            <a:spAutoFit/>
          </a:bodyPr>
          <a:lstStyle/>
          <a:p>
            <a:endParaRPr lang="en-US" sz="3200" b="1" dirty="0" smtClean="0"/>
          </a:p>
          <a:p>
            <a:endParaRPr lang="en-US" sz="3200" b="1" dirty="0"/>
          </a:p>
          <a:p>
            <a:endParaRPr lang="en-US" sz="3200" b="1" dirty="0" smtClean="0"/>
          </a:p>
        </p:txBody>
      </p:sp>
      <p:pic>
        <p:nvPicPr>
          <p:cNvPr id="14" name="Picture 13"/>
          <p:cNvPicPr>
            <a:picLocks noChangeAspect="1"/>
          </p:cNvPicPr>
          <p:nvPr/>
        </p:nvPicPr>
        <p:blipFill>
          <a:blip r:embed="rId2"/>
          <a:stretch>
            <a:fillRect/>
          </a:stretch>
        </p:blipFill>
        <p:spPr>
          <a:xfrm>
            <a:off x="5934040" y="2277487"/>
            <a:ext cx="2960077" cy="2960077"/>
          </a:xfrm>
          <a:prstGeom prst="rect">
            <a:avLst/>
          </a:prstGeom>
        </p:spPr>
      </p:pic>
      <p:sp>
        <p:nvSpPr>
          <p:cNvPr id="15" name="TextBox 14"/>
          <p:cNvSpPr txBox="1"/>
          <p:nvPr/>
        </p:nvSpPr>
        <p:spPr>
          <a:xfrm>
            <a:off x="198669" y="1136385"/>
            <a:ext cx="5735371" cy="5509200"/>
          </a:xfrm>
          <a:prstGeom prst="rect">
            <a:avLst/>
          </a:prstGeom>
          <a:noFill/>
        </p:spPr>
        <p:txBody>
          <a:bodyPr wrap="square" rtlCol="0">
            <a:spAutoFit/>
          </a:bodyPr>
          <a:lstStyle/>
          <a:p>
            <a:r>
              <a:rPr lang="en-US" sz="3200" dirty="0" smtClean="0"/>
              <a:t>Even though you’ve had a lot of practice with </a:t>
            </a:r>
            <a:r>
              <a:rPr lang="en-US" sz="3200" dirty="0" err="1" smtClean="0"/>
              <a:t>Jiji</a:t>
            </a:r>
            <a:r>
              <a:rPr lang="en-US" sz="3200" dirty="0" smtClean="0"/>
              <a:t>, you haven’t had an opportunity to reflect or to explain what is happening.  Take your time to think about the questions posed.  When you are ready to give an explanation about your strategy, put your thumb up.  If you have more than one strategy, hold up another finger. </a:t>
            </a:r>
            <a:endParaRPr lang="en-US" sz="32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551" y="155011"/>
            <a:ext cx="6689665" cy="391414"/>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487286" y="1035512"/>
            <a:ext cx="7595891" cy="646331"/>
          </a:xfrm>
          <a:prstGeom prst="rect">
            <a:avLst/>
          </a:prstGeom>
          <a:noFill/>
        </p:spPr>
        <p:txBody>
          <a:bodyPr wrap="square" rtlCol="0">
            <a:spAutoFit/>
          </a:bodyPr>
          <a:lstStyle/>
          <a:p>
            <a:r>
              <a:rPr lang="en-US" sz="3600" b="1" dirty="0" smtClean="0">
                <a:solidFill>
                  <a:srgbClr val="FF6600"/>
                </a:solidFill>
              </a:rPr>
              <a:t>Take a close look.</a:t>
            </a:r>
            <a:endParaRPr lang="en-US" sz="3600" b="1" dirty="0">
              <a:solidFill>
                <a:srgbClr val="FF6600"/>
              </a:solidFill>
            </a:endParaRPr>
          </a:p>
        </p:txBody>
      </p:sp>
      <p:sp>
        <p:nvSpPr>
          <p:cNvPr id="6" name="TextBox 5"/>
          <p:cNvSpPr txBox="1"/>
          <p:nvPr/>
        </p:nvSpPr>
        <p:spPr>
          <a:xfrm>
            <a:off x="487286" y="4024910"/>
            <a:ext cx="8115676" cy="1569660"/>
          </a:xfrm>
          <a:prstGeom prst="rect">
            <a:avLst/>
          </a:prstGeom>
          <a:noFill/>
        </p:spPr>
        <p:txBody>
          <a:bodyPr wrap="square" rtlCol="0">
            <a:spAutoFit/>
          </a:bodyPr>
          <a:lstStyle/>
          <a:p>
            <a:endParaRPr lang="en-US" sz="3200" b="1" dirty="0" smtClean="0"/>
          </a:p>
          <a:p>
            <a:endParaRPr lang="en-US" sz="3200" b="1" dirty="0"/>
          </a:p>
          <a:p>
            <a:endParaRPr lang="en-US" sz="3200" b="1" dirty="0" smtClean="0"/>
          </a:p>
        </p:txBody>
      </p:sp>
      <p:pic>
        <p:nvPicPr>
          <p:cNvPr id="13" name="Picture 12" descr="Capture8.JPG"/>
          <p:cNvPicPr>
            <a:picLocks noChangeAspect="1"/>
          </p:cNvPicPr>
          <p:nvPr/>
        </p:nvPicPr>
        <p:blipFill>
          <a:blip r:embed="rId2"/>
          <a:stretch>
            <a:fillRect/>
          </a:stretch>
        </p:blipFill>
        <p:spPr>
          <a:xfrm>
            <a:off x="1484502" y="1729591"/>
            <a:ext cx="6406713" cy="4590637"/>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551" y="0"/>
            <a:ext cx="6689665" cy="391414"/>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5337954" y="1035511"/>
            <a:ext cx="2553262" cy="646331"/>
          </a:xfrm>
          <a:prstGeom prst="rect">
            <a:avLst/>
          </a:prstGeom>
          <a:noFill/>
        </p:spPr>
        <p:txBody>
          <a:bodyPr wrap="square" rtlCol="0">
            <a:spAutoFit/>
          </a:bodyPr>
          <a:lstStyle/>
          <a:p>
            <a:r>
              <a:rPr lang="en-US" sz="3600" b="1" dirty="0" smtClean="0">
                <a:solidFill>
                  <a:srgbClr val="FF6600"/>
                </a:solidFill>
              </a:rPr>
              <a:t>Volume</a:t>
            </a:r>
            <a:endParaRPr lang="en-US" sz="3600" b="1" dirty="0">
              <a:solidFill>
                <a:srgbClr val="FF6600"/>
              </a:solidFill>
            </a:endParaRPr>
          </a:p>
        </p:txBody>
      </p:sp>
      <p:sp>
        <p:nvSpPr>
          <p:cNvPr id="6" name="TextBox 5"/>
          <p:cNvSpPr txBox="1"/>
          <p:nvPr/>
        </p:nvSpPr>
        <p:spPr>
          <a:xfrm>
            <a:off x="487286" y="4024910"/>
            <a:ext cx="8115676" cy="1569660"/>
          </a:xfrm>
          <a:prstGeom prst="rect">
            <a:avLst/>
          </a:prstGeom>
          <a:noFill/>
        </p:spPr>
        <p:txBody>
          <a:bodyPr wrap="square" rtlCol="0">
            <a:spAutoFit/>
          </a:bodyPr>
          <a:lstStyle/>
          <a:p>
            <a:endParaRPr lang="en-US" sz="3200" b="1" dirty="0" smtClean="0"/>
          </a:p>
          <a:p>
            <a:endParaRPr lang="en-US" sz="3200" b="1" dirty="0"/>
          </a:p>
          <a:p>
            <a:endParaRPr lang="en-US" sz="3200" b="1" dirty="0" smtClean="0"/>
          </a:p>
        </p:txBody>
      </p:sp>
      <p:pic>
        <p:nvPicPr>
          <p:cNvPr id="13" name="Picture 12" descr="Capture8.JPG"/>
          <p:cNvPicPr>
            <a:picLocks noChangeAspect="1"/>
          </p:cNvPicPr>
          <p:nvPr/>
        </p:nvPicPr>
        <p:blipFill>
          <a:blip r:embed="rId2"/>
          <a:stretch>
            <a:fillRect/>
          </a:stretch>
        </p:blipFill>
        <p:spPr>
          <a:xfrm>
            <a:off x="3994673" y="1880776"/>
            <a:ext cx="4863158" cy="3484625"/>
          </a:xfrm>
          <a:prstGeom prst="rect">
            <a:avLst/>
          </a:prstGeom>
        </p:spPr>
      </p:pic>
      <p:sp>
        <p:nvSpPr>
          <p:cNvPr id="7" name="TextBox 6"/>
          <p:cNvSpPr txBox="1"/>
          <p:nvPr/>
        </p:nvSpPr>
        <p:spPr>
          <a:xfrm>
            <a:off x="232513" y="856358"/>
            <a:ext cx="4399851" cy="6001642"/>
          </a:xfrm>
          <a:prstGeom prst="rect">
            <a:avLst/>
          </a:prstGeom>
          <a:noFill/>
        </p:spPr>
        <p:txBody>
          <a:bodyPr wrap="square" rtlCol="0">
            <a:spAutoFit/>
          </a:bodyPr>
          <a:lstStyle/>
          <a:p>
            <a:r>
              <a:rPr lang="en-US" sz="3200" b="1" dirty="0" smtClean="0"/>
              <a:t>In your head </a:t>
            </a:r>
            <a:r>
              <a:rPr lang="en-US" sz="3200" b="1" dirty="0" smtClean="0">
                <a:solidFill>
                  <a:srgbClr val="FF0000"/>
                </a:solidFill>
              </a:rPr>
              <a:t>think</a:t>
            </a:r>
            <a:r>
              <a:rPr lang="en-US" sz="3200" b="1" dirty="0" smtClean="0"/>
              <a:t>:</a:t>
            </a:r>
          </a:p>
          <a:p>
            <a:r>
              <a:rPr lang="en-US" sz="3200" b="1" dirty="0" smtClean="0"/>
              <a:t>What do you notice?  What else do you notice?</a:t>
            </a:r>
          </a:p>
          <a:p>
            <a:r>
              <a:rPr lang="en-US" sz="3200" b="1" dirty="0" smtClean="0"/>
              <a:t>Is this like an activity that you have done before?  How is it the same? How is it different?</a:t>
            </a:r>
          </a:p>
          <a:p>
            <a:r>
              <a:rPr lang="en-US" sz="3200" b="1" dirty="0" smtClean="0"/>
              <a:t>What does </a:t>
            </a:r>
            <a:r>
              <a:rPr lang="en-US" sz="3200" b="1" dirty="0" err="1" smtClean="0"/>
              <a:t>Jiji</a:t>
            </a:r>
            <a:r>
              <a:rPr lang="en-US" sz="3200" b="1" dirty="0" smtClean="0"/>
              <a:t> need to do?</a:t>
            </a:r>
          </a:p>
          <a:p>
            <a:r>
              <a:rPr lang="en-US" sz="3200" b="1" dirty="0" smtClean="0"/>
              <a:t>How might you begin?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551" y="0"/>
            <a:ext cx="6689665" cy="391414"/>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5337954" y="1035511"/>
            <a:ext cx="2553262" cy="646331"/>
          </a:xfrm>
          <a:prstGeom prst="rect">
            <a:avLst/>
          </a:prstGeom>
          <a:noFill/>
        </p:spPr>
        <p:txBody>
          <a:bodyPr wrap="square" rtlCol="0">
            <a:spAutoFit/>
          </a:bodyPr>
          <a:lstStyle/>
          <a:p>
            <a:r>
              <a:rPr lang="en-US" sz="3600" b="1" dirty="0" smtClean="0">
                <a:solidFill>
                  <a:srgbClr val="FF6600"/>
                </a:solidFill>
              </a:rPr>
              <a:t>Volume</a:t>
            </a:r>
            <a:endParaRPr lang="en-US" sz="3600" b="1" dirty="0">
              <a:solidFill>
                <a:srgbClr val="FF6600"/>
              </a:solidFill>
            </a:endParaRPr>
          </a:p>
        </p:txBody>
      </p:sp>
      <p:sp>
        <p:nvSpPr>
          <p:cNvPr id="6" name="TextBox 5"/>
          <p:cNvSpPr txBox="1"/>
          <p:nvPr/>
        </p:nvSpPr>
        <p:spPr>
          <a:xfrm>
            <a:off x="487286" y="4024910"/>
            <a:ext cx="8115676" cy="1569660"/>
          </a:xfrm>
          <a:prstGeom prst="rect">
            <a:avLst/>
          </a:prstGeom>
          <a:noFill/>
        </p:spPr>
        <p:txBody>
          <a:bodyPr wrap="square" rtlCol="0">
            <a:spAutoFit/>
          </a:bodyPr>
          <a:lstStyle/>
          <a:p>
            <a:endParaRPr lang="en-US" sz="3200" b="1" dirty="0" smtClean="0"/>
          </a:p>
          <a:p>
            <a:endParaRPr lang="en-US" sz="3200" b="1" dirty="0"/>
          </a:p>
          <a:p>
            <a:endParaRPr lang="en-US" sz="3200" b="1" dirty="0" smtClean="0"/>
          </a:p>
        </p:txBody>
      </p:sp>
      <p:sp>
        <p:nvSpPr>
          <p:cNvPr id="7" name="TextBox 6"/>
          <p:cNvSpPr txBox="1"/>
          <p:nvPr/>
        </p:nvSpPr>
        <p:spPr>
          <a:xfrm>
            <a:off x="0" y="1358676"/>
            <a:ext cx="4399851" cy="5509200"/>
          </a:xfrm>
          <a:prstGeom prst="rect">
            <a:avLst/>
          </a:prstGeom>
          <a:noFill/>
        </p:spPr>
        <p:txBody>
          <a:bodyPr wrap="square" rtlCol="0">
            <a:spAutoFit/>
          </a:bodyPr>
          <a:lstStyle/>
          <a:p>
            <a:r>
              <a:rPr lang="en-US" sz="3200" b="1" dirty="0" smtClean="0"/>
              <a:t>I noticed that _____.  Something else I noticed is _______________.</a:t>
            </a:r>
          </a:p>
          <a:p>
            <a:r>
              <a:rPr lang="en-US" sz="3200" b="1" dirty="0" smtClean="0"/>
              <a:t>This is like ________ that I did before because ______________.</a:t>
            </a:r>
          </a:p>
          <a:p>
            <a:r>
              <a:rPr lang="en-US" sz="3200" b="1" dirty="0" smtClean="0"/>
              <a:t>It’s different from ______ because.</a:t>
            </a:r>
          </a:p>
          <a:p>
            <a:r>
              <a:rPr lang="en-US" sz="3200" b="1" dirty="0" err="1" smtClean="0"/>
              <a:t>Jiji</a:t>
            </a:r>
            <a:r>
              <a:rPr lang="en-US" sz="3200" b="1" dirty="0" smtClean="0"/>
              <a:t> needs to ________ because ___________.</a:t>
            </a:r>
          </a:p>
          <a:p>
            <a:r>
              <a:rPr lang="en-US" sz="3200" b="1" dirty="0" smtClean="0"/>
              <a:t>I would begin by ______.</a:t>
            </a:r>
          </a:p>
        </p:txBody>
      </p:sp>
      <p:sp>
        <p:nvSpPr>
          <p:cNvPr id="8" name="TextBox 7"/>
          <p:cNvSpPr txBox="1"/>
          <p:nvPr/>
        </p:nvSpPr>
        <p:spPr>
          <a:xfrm>
            <a:off x="0" y="712345"/>
            <a:ext cx="4181687" cy="646331"/>
          </a:xfrm>
          <a:prstGeom prst="rect">
            <a:avLst/>
          </a:prstGeom>
          <a:noFill/>
        </p:spPr>
        <p:txBody>
          <a:bodyPr wrap="square" rtlCol="0">
            <a:spAutoFit/>
          </a:bodyPr>
          <a:lstStyle/>
          <a:p>
            <a:r>
              <a:rPr lang="en-US" sz="3600" b="1" dirty="0" smtClean="0">
                <a:solidFill>
                  <a:srgbClr val="FF0000"/>
                </a:solidFill>
              </a:rPr>
              <a:t>Time to Share Out!</a:t>
            </a:r>
            <a:endParaRPr lang="en-US" sz="3600" b="1" dirty="0">
              <a:solidFill>
                <a:srgbClr val="FF0000"/>
              </a:solidFill>
            </a:endParaRPr>
          </a:p>
        </p:txBody>
      </p:sp>
      <p:pic>
        <p:nvPicPr>
          <p:cNvPr id="10" name="Picture 9" descr="Capture12.JPG"/>
          <p:cNvPicPr>
            <a:picLocks noChangeAspect="1"/>
          </p:cNvPicPr>
          <p:nvPr/>
        </p:nvPicPr>
        <p:blipFill>
          <a:blip r:embed="rId2"/>
          <a:stretch>
            <a:fillRect/>
          </a:stretch>
        </p:blipFill>
        <p:spPr>
          <a:xfrm>
            <a:off x="4399851" y="1905103"/>
            <a:ext cx="4457979" cy="3435594"/>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551" y="0"/>
            <a:ext cx="6689665" cy="391414"/>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5337954" y="1035511"/>
            <a:ext cx="2553262" cy="646331"/>
          </a:xfrm>
          <a:prstGeom prst="rect">
            <a:avLst/>
          </a:prstGeom>
          <a:noFill/>
        </p:spPr>
        <p:txBody>
          <a:bodyPr wrap="square" rtlCol="0">
            <a:spAutoFit/>
          </a:bodyPr>
          <a:lstStyle/>
          <a:p>
            <a:r>
              <a:rPr lang="en-US" sz="3600" b="1" dirty="0" smtClean="0">
                <a:solidFill>
                  <a:srgbClr val="FF6600"/>
                </a:solidFill>
              </a:rPr>
              <a:t>Volume</a:t>
            </a:r>
            <a:endParaRPr lang="en-US" sz="3600" b="1" dirty="0">
              <a:solidFill>
                <a:srgbClr val="FF6600"/>
              </a:solidFill>
            </a:endParaRPr>
          </a:p>
        </p:txBody>
      </p:sp>
      <p:sp>
        <p:nvSpPr>
          <p:cNvPr id="6" name="TextBox 5"/>
          <p:cNvSpPr txBox="1"/>
          <p:nvPr/>
        </p:nvSpPr>
        <p:spPr>
          <a:xfrm>
            <a:off x="487286" y="4024910"/>
            <a:ext cx="8115676" cy="1569660"/>
          </a:xfrm>
          <a:prstGeom prst="rect">
            <a:avLst/>
          </a:prstGeom>
          <a:noFill/>
        </p:spPr>
        <p:txBody>
          <a:bodyPr wrap="square" rtlCol="0">
            <a:spAutoFit/>
          </a:bodyPr>
          <a:lstStyle/>
          <a:p>
            <a:endParaRPr lang="en-US" sz="3200" b="1" dirty="0" smtClean="0"/>
          </a:p>
          <a:p>
            <a:endParaRPr lang="en-US" sz="3200" b="1" dirty="0"/>
          </a:p>
          <a:p>
            <a:endParaRPr lang="en-US" sz="3200" b="1" dirty="0" smtClean="0"/>
          </a:p>
        </p:txBody>
      </p:sp>
      <p:pic>
        <p:nvPicPr>
          <p:cNvPr id="13" name="Picture 12" descr="Capture8.JPG"/>
          <p:cNvPicPr>
            <a:picLocks noChangeAspect="1"/>
          </p:cNvPicPr>
          <p:nvPr/>
        </p:nvPicPr>
        <p:blipFill>
          <a:blip r:embed="rId2"/>
          <a:stretch>
            <a:fillRect/>
          </a:stretch>
        </p:blipFill>
        <p:spPr>
          <a:xfrm>
            <a:off x="3994673" y="1880776"/>
            <a:ext cx="4863158" cy="3484625"/>
          </a:xfrm>
          <a:prstGeom prst="rect">
            <a:avLst/>
          </a:prstGeom>
        </p:spPr>
      </p:pic>
      <p:sp>
        <p:nvSpPr>
          <p:cNvPr id="7" name="TextBox 6"/>
          <p:cNvSpPr txBox="1"/>
          <p:nvPr/>
        </p:nvSpPr>
        <p:spPr>
          <a:xfrm>
            <a:off x="232514" y="1562697"/>
            <a:ext cx="3762160" cy="4031873"/>
          </a:xfrm>
          <a:prstGeom prst="rect">
            <a:avLst/>
          </a:prstGeom>
          <a:noFill/>
        </p:spPr>
        <p:txBody>
          <a:bodyPr wrap="square" rtlCol="0">
            <a:spAutoFit/>
          </a:bodyPr>
          <a:lstStyle/>
          <a:p>
            <a:r>
              <a:rPr lang="en-US" sz="3200" b="1" dirty="0" smtClean="0"/>
              <a:t>In your head </a:t>
            </a:r>
            <a:r>
              <a:rPr lang="en-US" sz="3200" b="1" dirty="0" smtClean="0">
                <a:solidFill>
                  <a:srgbClr val="FF0000"/>
                </a:solidFill>
              </a:rPr>
              <a:t>think</a:t>
            </a:r>
            <a:r>
              <a:rPr lang="en-US" sz="3200" b="1" dirty="0" smtClean="0"/>
              <a:t> about the following</a:t>
            </a:r>
          </a:p>
          <a:p>
            <a:r>
              <a:rPr lang="en-US" sz="3200" b="1" i="1" dirty="0" smtClean="0">
                <a:solidFill>
                  <a:srgbClr val="FF0000"/>
                </a:solidFill>
              </a:rPr>
              <a:t>essential questions</a:t>
            </a:r>
            <a:r>
              <a:rPr lang="en-US" sz="3200" b="1" dirty="0" smtClean="0"/>
              <a:t>:</a:t>
            </a:r>
          </a:p>
          <a:p>
            <a:r>
              <a:rPr lang="en-US" sz="3200" b="1" dirty="0" smtClean="0"/>
              <a:t>How do you measure volume?</a:t>
            </a:r>
          </a:p>
          <a:p>
            <a:r>
              <a:rPr lang="en-US" sz="3200" b="1" dirty="0" smtClean="0"/>
              <a:t>Why is volume represented with cubic units?</a:t>
            </a:r>
          </a:p>
        </p:txBody>
      </p:sp>
      <p:sp>
        <p:nvSpPr>
          <p:cNvPr id="8" name="TextBox 7"/>
          <p:cNvSpPr txBox="1"/>
          <p:nvPr/>
        </p:nvSpPr>
        <p:spPr>
          <a:xfrm>
            <a:off x="4676144" y="5704962"/>
            <a:ext cx="4181687" cy="646331"/>
          </a:xfrm>
          <a:prstGeom prst="rect">
            <a:avLst/>
          </a:prstGeom>
          <a:noFill/>
        </p:spPr>
        <p:txBody>
          <a:bodyPr wrap="square" rtlCol="0">
            <a:spAutoFit/>
          </a:bodyPr>
          <a:lstStyle/>
          <a:p>
            <a:r>
              <a:rPr lang="en-US" sz="3600" b="1" dirty="0" smtClean="0">
                <a:solidFill>
                  <a:srgbClr val="FF0000"/>
                </a:solidFill>
              </a:rPr>
              <a:t>Time to Share Out!</a:t>
            </a:r>
            <a:endParaRPr lang="en-US" sz="3600" b="1" dirty="0">
              <a:solidFill>
                <a:srgbClr val="FF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551" y="155011"/>
            <a:ext cx="6689665" cy="391414"/>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1201551" y="996920"/>
            <a:ext cx="7293190" cy="646331"/>
          </a:xfrm>
          <a:prstGeom prst="rect">
            <a:avLst/>
          </a:prstGeom>
          <a:noFill/>
        </p:spPr>
        <p:txBody>
          <a:bodyPr wrap="square" rtlCol="0">
            <a:spAutoFit/>
          </a:bodyPr>
          <a:lstStyle/>
          <a:p>
            <a:r>
              <a:rPr lang="en-US" sz="3600" b="1" dirty="0" smtClean="0">
                <a:solidFill>
                  <a:srgbClr val="FF6600"/>
                </a:solidFill>
              </a:rPr>
              <a:t>Ready to try out your strategy? </a:t>
            </a:r>
            <a:endParaRPr lang="en-US" sz="3600" b="1" dirty="0">
              <a:solidFill>
                <a:srgbClr val="FF6600"/>
              </a:solidFill>
            </a:endParaRPr>
          </a:p>
        </p:txBody>
      </p:sp>
      <p:sp>
        <p:nvSpPr>
          <p:cNvPr id="6" name="TextBox 5"/>
          <p:cNvSpPr txBox="1"/>
          <p:nvPr/>
        </p:nvSpPr>
        <p:spPr>
          <a:xfrm>
            <a:off x="487285" y="1643251"/>
            <a:ext cx="8475645" cy="1077218"/>
          </a:xfrm>
          <a:prstGeom prst="rect">
            <a:avLst/>
          </a:prstGeom>
          <a:noFill/>
        </p:spPr>
        <p:txBody>
          <a:bodyPr wrap="square" rtlCol="0">
            <a:spAutoFit/>
          </a:bodyPr>
          <a:lstStyle/>
          <a:p>
            <a:endParaRPr lang="en-US" sz="3200" b="1" dirty="0" smtClean="0"/>
          </a:p>
          <a:p>
            <a:endParaRPr lang="en-US" sz="3200" b="1" dirty="0" smtClean="0"/>
          </a:p>
        </p:txBody>
      </p:sp>
      <p:sp>
        <p:nvSpPr>
          <p:cNvPr id="14" name="TextBox 13"/>
          <p:cNvSpPr txBox="1"/>
          <p:nvPr/>
        </p:nvSpPr>
        <p:spPr>
          <a:xfrm>
            <a:off x="487285" y="5296514"/>
            <a:ext cx="8232191" cy="954107"/>
          </a:xfrm>
          <a:prstGeom prst="rect">
            <a:avLst/>
          </a:prstGeom>
          <a:noFill/>
        </p:spPr>
        <p:txBody>
          <a:bodyPr wrap="square" rtlCol="0">
            <a:spAutoFit/>
          </a:bodyPr>
          <a:lstStyle/>
          <a:p>
            <a:r>
              <a:rPr lang="en-US" sz="2800" b="1" dirty="0" smtClean="0"/>
              <a:t>St Math Teacher Login Link:</a:t>
            </a:r>
          </a:p>
          <a:p>
            <a:r>
              <a:rPr lang="en-US" sz="2800" dirty="0" smtClean="0">
                <a:hlinkClick r:id="rId2"/>
              </a:rPr>
              <a:t>http://</a:t>
            </a:r>
            <a:r>
              <a:rPr lang="en-US" sz="2800" dirty="0" err="1" smtClean="0">
                <a:hlinkClick r:id="rId2"/>
              </a:rPr>
              <a:t>web.stmath.com/entrance/microtc.html#/ndl</a:t>
            </a:r>
            <a:endParaRPr lang="en-US" sz="2800" dirty="0" smtClean="0"/>
          </a:p>
        </p:txBody>
      </p:sp>
      <p:pic>
        <p:nvPicPr>
          <p:cNvPr id="13" name="Picture 12"/>
          <p:cNvPicPr>
            <a:picLocks noChangeAspect="1"/>
          </p:cNvPicPr>
          <p:nvPr/>
        </p:nvPicPr>
        <p:blipFill>
          <a:blip r:embed="rId3"/>
          <a:stretch>
            <a:fillRect/>
          </a:stretch>
        </p:blipFill>
        <p:spPr>
          <a:xfrm>
            <a:off x="2973963" y="1912926"/>
            <a:ext cx="2960077" cy="2960077"/>
          </a:xfrm>
          <a:prstGeom prst="rect">
            <a:avLst/>
          </a:prstGeom>
        </p:spPr>
      </p:pic>
    </p:spTree>
    <p:extLst>
      <p:ext uri="{BB962C8B-B14F-4D97-AF65-F5344CB8AC3E}">
        <p14:creationId xmlns:p14="http://schemas.microsoft.com/office/powerpoint/2010/main" val="33264304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386</TotalTime>
  <Words>279</Words>
  <Application>Microsoft Macintosh PowerPoint</Application>
  <PresentationFormat>On-screen Show (4:3)</PresentationFormat>
  <Paragraphs>56</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 Math Talk </vt:lpstr>
      <vt:lpstr> Math Talk </vt:lpstr>
      <vt:lpstr> Math Talk </vt:lpstr>
      <vt:lpstr> Math Talk </vt:lpstr>
      <vt:lpstr> Math Talk </vt:lpstr>
      <vt:lpstr> Math Talk </vt:lpstr>
    </vt:vector>
  </TitlesOfParts>
  <Company>Santa Ana Unified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Talk</dc:title>
  <dc:creator>Silvia Ruiz</dc:creator>
  <cp:lastModifiedBy>Nita Walker</cp:lastModifiedBy>
  <cp:revision>46</cp:revision>
  <dcterms:created xsi:type="dcterms:W3CDTF">2013-04-08T23:35:47Z</dcterms:created>
  <dcterms:modified xsi:type="dcterms:W3CDTF">2013-05-29T17:44:15Z</dcterms:modified>
</cp:coreProperties>
</file>